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40.jpg" ContentType="image/png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6"/>
  </p:notesMasterIdLst>
  <p:sldIdLst>
    <p:sldId id="256" r:id="rId3"/>
    <p:sldId id="307" r:id="rId4"/>
    <p:sldId id="309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260" r:id="rId16"/>
    <p:sldId id="271" r:id="rId17"/>
    <p:sldId id="276" r:id="rId18"/>
    <p:sldId id="261" r:id="rId19"/>
    <p:sldId id="288" r:id="rId20"/>
    <p:sldId id="293" r:id="rId21"/>
    <p:sldId id="277" r:id="rId22"/>
    <p:sldId id="278" r:id="rId23"/>
    <p:sldId id="279" r:id="rId24"/>
    <p:sldId id="280" r:id="rId25"/>
    <p:sldId id="287" r:id="rId26"/>
    <p:sldId id="292" r:id="rId27"/>
    <p:sldId id="262" r:id="rId28"/>
    <p:sldId id="283" r:id="rId29"/>
    <p:sldId id="282" r:id="rId30"/>
    <p:sldId id="295" r:id="rId31"/>
    <p:sldId id="290" r:id="rId32"/>
    <p:sldId id="259" r:id="rId33"/>
    <p:sldId id="308" r:id="rId34"/>
    <p:sldId id="272" r:id="rId35"/>
  </p:sldIdLst>
  <p:sldSz cx="9144000" cy="6858000" type="screen4x3"/>
  <p:notesSz cx="6797675" cy="9928225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515A"/>
    <a:srgbClr val="808285"/>
    <a:srgbClr val="8C2578"/>
    <a:srgbClr val="E6F0F5"/>
    <a:srgbClr val="F38232"/>
    <a:srgbClr val="0056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err="1">
                <a:solidFill>
                  <a:schemeClr val="tx1"/>
                </a:solidFill>
              </a:rPr>
              <a:t>Zavar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megsz</a:t>
            </a:r>
            <a:r>
              <a:rPr lang="hu-HU" sz="1600" dirty="0" smtClean="0">
                <a:solidFill>
                  <a:schemeClr val="tx1"/>
                </a:solidFill>
              </a:rPr>
              <a:t>ű</a:t>
            </a:r>
            <a:r>
              <a:rPr lang="en-US" sz="1600" dirty="0" err="1" smtClean="0">
                <a:solidFill>
                  <a:schemeClr val="tx1"/>
                </a:solidFill>
              </a:rPr>
              <a:t>ntetés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módja</a:t>
            </a:r>
            <a:endParaRPr lang="en-US" sz="1600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Munka1!$A$1:$A$4</c:f>
              <c:strCache>
                <c:ptCount val="4"/>
                <c:pt idx="0">
                  <c:v>Ubiquti</c:v>
                </c:pt>
                <c:pt idx="1">
                  <c:v>MikroTik</c:v>
                </c:pt>
                <c:pt idx="2">
                  <c:v>Cambium</c:v>
                </c:pt>
                <c:pt idx="3">
                  <c:v>Kamera</c:v>
                </c:pt>
              </c:strCache>
            </c:strRef>
          </c:cat>
          <c:val>
            <c:numRef>
              <c:f>Munka1!$B$1:$B$4</c:f>
              <c:numCache>
                <c:formatCode>General</c:formatCode>
                <c:ptCount val="4"/>
                <c:pt idx="0">
                  <c:v>68</c:v>
                </c:pt>
                <c:pt idx="1">
                  <c:v>22</c:v>
                </c:pt>
                <c:pt idx="2">
                  <c:v>7</c:v>
                </c:pt>
                <c:pt idx="3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dirty="0" smtClean="0"/>
              <a:t>Típusok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2331586455634213E-2"/>
          <c:y val="0.11782521009906829"/>
          <c:w val="0.94121529735339238"/>
          <c:h val="0.77383784888310092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err="1">
                <a:solidFill>
                  <a:schemeClr val="tx1"/>
                </a:solidFill>
              </a:rPr>
              <a:t>Zavar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megsz</a:t>
            </a:r>
            <a:r>
              <a:rPr lang="hu-HU" sz="1600" dirty="0" smtClean="0">
                <a:solidFill>
                  <a:schemeClr val="tx1"/>
                </a:solidFill>
              </a:rPr>
              <a:t>ü</a:t>
            </a:r>
            <a:r>
              <a:rPr lang="en-US" sz="1600" dirty="0" err="1" smtClean="0">
                <a:solidFill>
                  <a:schemeClr val="tx1"/>
                </a:solidFill>
              </a:rPr>
              <a:t>ntetés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módja</a:t>
            </a:r>
            <a:endParaRPr lang="en-US" sz="1600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Zavar megszüntetés módja</c:v>
                </c:pt>
              </c:strCache>
            </c:strRef>
          </c:tx>
          <c:explosion val="13"/>
          <c:dPt>
            <c:idx val="0"/>
            <c:bubble3D val="0"/>
            <c:explosion val="26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2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explosion val="22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103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4666743377719887E-2"/>
                  <c:y val="6.4806688145761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Munka1!$A$2:$A$4</c:f>
              <c:strCache>
                <c:ptCount val="3"/>
                <c:pt idx="0">
                  <c:v>Üzemi csatorna manuális megváltoztatása</c:v>
                </c:pt>
                <c:pt idx="1">
                  <c:v>DFS aktiválás</c:v>
                </c:pt>
                <c:pt idx="2">
                  <c:v>SW frissítés</c:v>
                </c:pt>
              </c:strCache>
            </c:strRef>
          </c:cat>
          <c:val>
            <c:numRef>
              <c:f>Munka1!$B$2:$B$4</c:f>
              <c:numCache>
                <c:formatCode>General</c:formatCode>
                <c:ptCount val="3"/>
                <c:pt idx="0">
                  <c:v>17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C848E-EDB7-4DC0-B415-F47A9B57CED6}" type="datetimeFigureOut">
              <a:rPr lang="hu-HU" smtClean="0"/>
              <a:t>2018.11.13.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10266-C85D-433E-8E55-E58D740412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874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Képet a szürke arra kijelölt felületekre lehet beszúrni.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dia esetében fekvő méretű képet használjunk.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372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3654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Képet a szürke arra kijelölt felületekre lehet beszúrni. A dia esetében fekvő méretű képet használjuk és fontoljuk meg, hogy fehér, illetve lila szöveg doboz ne takarjon ki a képünkből semmilyen fontos felületet, részt.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878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7422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Képet a szürke arra kijelölt felületekre lehet beszúrni. A dia esetében fekvő méretű képet használjuk és fontoljuk meg, hogy fehér, illetve lila szöveg doboz ne takarjon ki a képünkből semmilyen fontos felületet, részt.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573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10266-C85D-433E-8E55-E58D74041270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072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2852936"/>
            <a:ext cx="7128792" cy="1368152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4000">
                <a:solidFill>
                  <a:schemeClr val="bg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149080"/>
            <a:ext cx="7128792" cy="864096"/>
          </a:xfrm>
        </p:spPr>
        <p:txBody>
          <a:bodyPr>
            <a:noAutofit/>
          </a:bodyPr>
          <a:lstStyle>
            <a:lvl1pPr marL="0" indent="0" algn="l">
              <a:lnSpc>
                <a:spcPts val="37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hu-HU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1640" y="5877272"/>
            <a:ext cx="4896544" cy="648072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31640" y="5358409"/>
            <a:ext cx="4896544" cy="374847"/>
          </a:xfrm>
        </p:spPr>
        <p:txBody>
          <a:bodyPr>
            <a:noAutofit/>
          </a:bodyPr>
          <a:lstStyle>
            <a:lvl1pPr marL="0" indent="0">
              <a:buNone/>
              <a:defRPr lang="en-US" sz="2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7100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2516020"/>
            <a:ext cx="9144000" cy="38653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hu-HU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0825"/>
            <a:ext cx="9144000" cy="257175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39" y="1545433"/>
            <a:ext cx="8219256" cy="8754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hu-HU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051720" y="562392"/>
            <a:ext cx="6495122" cy="288032"/>
          </a:xfrm>
          <a:prstGeom prst="rect">
            <a:avLst/>
          </a:prstGeom>
        </p:spPr>
        <p:txBody>
          <a:bodyPr tIns="0" bIns="0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lang="en-US" sz="2000" kern="1200" dirty="0" smtClean="0">
                <a:solidFill>
                  <a:srgbClr val="43515A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051720" y="0"/>
            <a:ext cx="6495122" cy="54868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lang="en-US" sz="2000" kern="1200" dirty="0" smtClean="0">
                <a:solidFill>
                  <a:srgbClr val="43515A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493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3157804"/>
            <a:ext cx="4968552" cy="3151516"/>
          </a:xfrm>
          <a:prstGeom prst="rect">
            <a:avLst/>
          </a:prstGeom>
        </p:spPr>
        <p:txBody>
          <a:bodyPr/>
          <a:lstStyle>
            <a:lvl1pPr marL="216000" indent="-180000">
              <a:lnSpc>
                <a:spcPts val="2200"/>
              </a:lnSpc>
              <a:spcBef>
                <a:spcPts val="0"/>
              </a:spcBef>
              <a:buClr>
                <a:srgbClr val="8C2578"/>
              </a:buClr>
              <a:buFont typeface="Arial" pitchFamily="34" charset="0"/>
              <a:buChar char="•"/>
              <a:defRPr sz="2000" baseline="0"/>
            </a:lvl1pPr>
            <a:lvl2pPr marL="540000" indent="-180000">
              <a:lnSpc>
                <a:spcPts val="2200"/>
              </a:lnSpc>
              <a:spcBef>
                <a:spcPts val="0"/>
              </a:spcBef>
              <a:buClr>
                <a:srgbClr val="8C2578"/>
              </a:buClr>
              <a:buFont typeface="Arial" pitchFamily="34" charset="0"/>
              <a:buChar char="•"/>
              <a:defRPr sz="2000" baseline="0"/>
            </a:lvl2pPr>
            <a:lvl3pPr marL="828000" indent="-180000">
              <a:lnSpc>
                <a:spcPts val="2200"/>
              </a:lnSpc>
              <a:spcBef>
                <a:spcPts val="0"/>
              </a:spcBef>
              <a:buClr>
                <a:srgbClr val="8C2578"/>
              </a:buClr>
              <a:buFont typeface="Arial" pitchFamily="34" charset="0"/>
              <a:buChar char="•"/>
              <a:defRPr sz="2000" baseline="0"/>
            </a:lvl3pPr>
            <a:lvl4pPr marL="1008000" indent="-180000">
              <a:lnSpc>
                <a:spcPts val="2200"/>
              </a:lnSpc>
              <a:spcBef>
                <a:spcPts val="0"/>
              </a:spcBef>
              <a:buClr>
                <a:srgbClr val="8C2578"/>
              </a:buClr>
              <a:buFont typeface="Arial" pitchFamily="34" charset="0"/>
              <a:buChar char="•"/>
              <a:defRPr sz="2000" baseline="0"/>
            </a:lvl4pPr>
            <a:lvl5pPr marL="1188000" indent="-180000">
              <a:lnSpc>
                <a:spcPts val="2200"/>
              </a:lnSpc>
              <a:spcBef>
                <a:spcPts val="0"/>
              </a:spcBef>
              <a:buClr>
                <a:srgbClr val="8C2578"/>
              </a:buClr>
              <a:buFont typeface="Arial" pitchFamily="34" charset="0"/>
              <a:buChar char="•"/>
              <a:defRPr sz="200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u-HU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39" y="1545433"/>
            <a:ext cx="4962873" cy="15235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1475656" y="908720"/>
            <a:ext cx="5025752" cy="64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rgbClr val="43515A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724128" y="1089661"/>
            <a:ext cx="3419872" cy="52916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hu-HU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051720" y="562392"/>
            <a:ext cx="6495122" cy="288032"/>
          </a:xfrm>
          <a:prstGeom prst="rect">
            <a:avLst/>
          </a:prstGeom>
        </p:spPr>
        <p:txBody>
          <a:bodyPr tIns="0" bIns="0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lang="en-US" sz="2000" kern="1200" dirty="0" smtClean="0">
                <a:solidFill>
                  <a:srgbClr val="43515A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051720" y="0"/>
            <a:ext cx="6495122" cy="54868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lang="en-US" sz="2000" kern="1200" dirty="0" smtClean="0">
                <a:solidFill>
                  <a:srgbClr val="43515A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2703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26976" y="1618658"/>
            <a:ext cx="1794723" cy="18060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hu-HU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824" y="1539146"/>
            <a:ext cx="5843397" cy="778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rgbClr val="8C257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hu-HU" dirty="0" smtClean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4"/>
          </p:nvPr>
        </p:nvSpPr>
        <p:spPr>
          <a:xfrm>
            <a:off x="2987824" y="2331841"/>
            <a:ext cx="5843397" cy="8097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hu-HU" dirty="0" smtClean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26976" y="3999993"/>
            <a:ext cx="1794723" cy="18060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hu-HU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93097" y="3920481"/>
            <a:ext cx="5843397" cy="778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rgbClr val="8C257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hu-HU" dirty="0" smtClean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7"/>
          </p:nvPr>
        </p:nvSpPr>
        <p:spPr>
          <a:xfrm>
            <a:off x="2993097" y="4713176"/>
            <a:ext cx="5843397" cy="8097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hu-HU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051720" y="562392"/>
            <a:ext cx="6495122" cy="288032"/>
          </a:xfrm>
          <a:prstGeom prst="rect">
            <a:avLst/>
          </a:prstGeom>
        </p:spPr>
        <p:txBody>
          <a:bodyPr tIns="0" bIns="0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lang="en-US" sz="2000" kern="1200" dirty="0" smtClean="0">
                <a:solidFill>
                  <a:srgbClr val="43515A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051720" y="0"/>
            <a:ext cx="6495122" cy="54868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lang="en-US" sz="2000" kern="1200" dirty="0" smtClean="0">
                <a:solidFill>
                  <a:srgbClr val="43515A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330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26976" y="1618658"/>
            <a:ext cx="1794723" cy="18060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hu-HU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99793" y="1539146"/>
            <a:ext cx="1656184" cy="778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hu-HU" dirty="0" smtClean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4"/>
          </p:nvPr>
        </p:nvSpPr>
        <p:spPr>
          <a:xfrm>
            <a:off x="2699793" y="2564904"/>
            <a:ext cx="1656183" cy="864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hu-HU" dirty="0" smtClean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26976" y="3879100"/>
            <a:ext cx="1794723" cy="18060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hu-HU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6"/>
          </p:nvPr>
        </p:nvSpPr>
        <p:spPr>
          <a:xfrm>
            <a:off x="2699793" y="3799588"/>
            <a:ext cx="1656184" cy="778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hu-HU" dirty="0" smtClean="0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7"/>
          </p:nvPr>
        </p:nvSpPr>
        <p:spPr>
          <a:xfrm>
            <a:off x="2699793" y="4869160"/>
            <a:ext cx="1656183" cy="8202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hu-HU" dirty="0" smtClean="0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4816218" y="1618658"/>
            <a:ext cx="1794723" cy="18060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hu-HU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89035" y="1539146"/>
            <a:ext cx="1656184" cy="778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hu-HU" dirty="0" smtClean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20"/>
          </p:nvPr>
        </p:nvSpPr>
        <p:spPr>
          <a:xfrm>
            <a:off x="6789035" y="2564904"/>
            <a:ext cx="1656183" cy="864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hu-HU" dirty="0" smtClean="0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4816218" y="3879100"/>
            <a:ext cx="1794723" cy="18060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hu-HU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2"/>
          </p:nvPr>
        </p:nvSpPr>
        <p:spPr>
          <a:xfrm>
            <a:off x="6789035" y="3799588"/>
            <a:ext cx="1656184" cy="778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hu-HU" dirty="0" smtClean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3"/>
          </p:nvPr>
        </p:nvSpPr>
        <p:spPr>
          <a:xfrm>
            <a:off x="6789035" y="4869160"/>
            <a:ext cx="1656183" cy="8202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hu-HU" dirty="0" smtClean="0"/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051720" y="562392"/>
            <a:ext cx="6495122" cy="288032"/>
          </a:xfrm>
          <a:prstGeom prst="rect">
            <a:avLst/>
          </a:prstGeom>
        </p:spPr>
        <p:txBody>
          <a:bodyPr tIns="0" bIns="0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lang="en-US" sz="2000" kern="1200" dirty="0" smtClean="0">
                <a:solidFill>
                  <a:srgbClr val="43515A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051720" y="0"/>
            <a:ext cx="6495122" cy="54868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lang="en-US" sz="2000" kern="1200" dirty="0" smtClean="0">
                <a:solidFill>
                  <a:srgbClr val="43515A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7264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331640" y="2852936"/>
            <a:ext cx="7128792" cy="13681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Köszönöm megtisztelő figyelmüket!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919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2852936"/>
            <a:ext cx="7128792" cy="136815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4000">
                <a:solidFill>
                  <a:schemeClr val="bg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149080"/>
            <a:ext cx="7128792" cy="864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7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hu-HU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1640" y="5877272"/>
            <a:ext cx="4896544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31640" y="5358409"/>
            <a:ext cx="4896544" cy="3748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2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965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2852936"/>
            <a:ext cx="7128792" cy="136815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4000">
                <a:solidFill>
                  <a:schemeClr val="bg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149080"/>
            <a:ext cx="7128792" cy="864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7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hu-H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1640" y="5877272"/>
            <a:ext cx="4896544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31640" y="5358409"/>
            <a:ext cx="4896544" cy="3748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2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3117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2852936"/>
            <a:ext cx="7128792" cy="136815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4000">
                <a:solidFill>
                  <a:schemeClr val="bg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149080"/>
            <a:ext cx="7128792" cy="864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7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hu-H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1640" y="5877272"/>
            <a:ext cx="4896544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31640" y="5358409"/>
            <a:ext cx="4896544" cy="3748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2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8105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636912"/>
            <a:ext cx="8229600" cy="3672408"/>
          </a:xfrm>
          <a:prstGeom prst="rect">
            <a:avLst/>
          </a:prstGeom>
        </p:spPr>
        <p:txBody>
          <a:bodyPr/>
          <a:lstStyle>
            <a:lvl1pPr marL="216000" indent="-180000">
              <a:lnSpc>
                <a:spcPts val="2200"/>
              </a:lnSpc>
              <a:spcBef>
                <a:spcPts val="0"/>
              </a:spcBef>
              <a:buClr>
                <a:srgbClr val="8C2578"/>
              </a:buClr>
              <a:buFont typeface="Arial" pitchFamily="34" charset="0"/>
              <a:buChar char="•"/>
              <a:defRPr sz="2000"/>
            </a:lvl1pPr>
            <a:lvl2pPr marL="540000" indent="-180000">
              <a:lnSpc>
                <a:spcPts val="2200"/>
              </a:lnSpc>
              <a:spcBef>
                <a:spcPts val="0"/>
              </a:spcBef>
              <a:buClr>
                <a:srgbClr val="8C2578"/>
              </a:buClr>
              <a:buFont typeface="Arial" pitchFamily="34" charset="0"/>
              <a:buChar char="•"/>
              <a:defRPr sz="2000"/>
            </a:lvl2pPr>
            <a:lvl3pPr marL="828000" indent="-180000">
              <a:lnSpc>
                <a:spcPts val="2200"/>
              </a:lnSpc>
              <a:spcBef>
                <a:spcPts val="0"/>
              </a:spcBef>
              <a:buClr>
                <a:srgbClr val="8C2578"/>
              </a:buClr>
              <a:buFont typeface="Arial" pitchFamily="34" charset="0"/>
              <a:buChar char="•"/>
              <a:defRPr sz="2000"/>
            </a:lvl3pPr>
            <a:lvl4pPr marL="1008000" indent="-180000">
              <a:lnSpc>
                <a:spcPts val="2200"/>
              </a:lnSpc>
              <a:spcBef>
                <a:spcPts val="0"/>
              </a:spcBef>
              <a:buClr>
                <a:srgbClr val="8C2578"/>
              </a:buClr>
              <a:buFont typeface="Arial" pitchFamily="34" charset="0"/>
              <a:buChar char="•"/>
              <a:defRPr sz="2000"/>
            </a:lvl4pPr>
            <a:lvl5pPr marL="1188000" indent="-180000">
              <a:lnSpc>
                <a:spcPts val="2200"/>
              </a:lnSpc>
              <a:spcBef>
                <a:spcPts val="0"/>
              </a:spcBef>
              <a:buClr>
                <a:srgbClr val="8C2578"/>
              </a:buClr>
              <a:buFont typeface="Arial" pitchFamily="34" charset="0"/>
              <a:buChar char="•"/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u-HU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39" y="1545433"/>
            <a:ext cx="8219256" cy="10194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051720" y="562392"/>
            <a:ext cx="6495122" cy="288032"/>
          </a:xfrm>
          <a:prstGeom prst="rect">
            <a:avLst/>
          </a:prstGeom>
        </p:spPr>
        <p:txBody>
          <a:bodyPr tIns="0" bIns="0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lang="en-US" sz="2000" kern="1200" dirty="0" smtClean="0">
                <a:solidFill>
                  <a:srgbClr val="43515A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051720" y="0"/>
            <a:ext cx="6495122" cy="54868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lang="en-US" sz="2000" kern="1200" dirty="0" smtClean="0">
                <a:solidFill>
                  <a:srgbClr val="43515A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5982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39" y="1545433"/>
            <a:ext cx="8219256" cy="48358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hu-HU" dirty="0" smtClean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051720" y="562392"/>
            <a:ext cx="6495122" cy="288032"/>
          </a:xfrm>
          <a:prstGeom prst="rect">
            <a:avLst/>
          </a:prstGeom>
        </p:spPr>
        <p:txBody>
          <a:bodyPr tIns="0" bIns="0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lang="en-US" sz="2000" kern="1200" dirty="0" smtClean="0">
                <a:solidFill>
                  <a:srgbClr val="43515A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051720" y="0"/>
            <a:ext cx="6495122" cy="54868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lang="en-US" sz="2000" kern="1200" dirty="0" smtClean="0">
                <a:solidFill>
                  <a:srgbClr val="43515A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9249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084785"/>
            <a:ext cx="9144000" cy="5296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hu-H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4"/>
          </p:nvPr>
        </p:nvSpPr>
        <p:spPr>
          <a:xfrm>
            <a:off x="4788024" y="2271524"/>
            <a:ext cx="3888432" cy="1589524"/>
          </a:xfrm>
          <a:prstGeom prst="round2DiagRect">
            <a:avLst>
              <a:gd name="adj1" fmla="val 9004"/>
              <a:gd name="adj2" fmla="val 0"/>
            </a:avLst>
          </a:prstGeom>
          <a:solidFill>
            <a:schemeClr val="bg1"/>
          </a:solidFill>
        </p:spPr>
        <p:txBody>
          <a:bodyPr lIns="180000" tIns="180000" rIns="180000" bIns="180000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hu-HU" dirty="0" smtClean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051720" y="562392"/>
            <a:ext cx="6495122" cy="288032"/>
          </a:xfrm>
          <a:prstGeom prst="rect">
            <a:avLst/>
          </a:prstGeom>
        </p:spPr>
        <p:txBody>
          <a:bodyPr tIns="0" bIns="0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lang="en-US" sz="2000" kern="1200" dirty="0" smtClean="0">
                <a:solidFill>
                  <a:srgbClr val="43515A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051720" y="0"/>
            <a:ext cx="6495122" cy="54868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lang="en-US" sz="2000" kern="1200" dirty="0" smtClean="0">
                <a:solidFill>
                  <a:srgbClr val="43515A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3983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084785"/>
            <a:ext cx="9144000" cy="5296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hu-HU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7132" y="1988840"/>
            <a:ext cx="3909324" cy="2232248"/>
          </a:xfrm>
          <a:prstGeom prst="round2DiagRect">
            <a:avLst>
              <a:gd name="adj1" fmla="val 9004"/>
              <a:gd name="adj2" fmla="val 0"/>
            </a:avLst>
          </a:prstGeom>
          <a:solidFill>
            <a:srgbClr val="8C2578"/>
          </a:solidFill>
        </p:spPr>
        <p:txBody>
          <a:bodyPr lIns="180000" tIns="180000" rIns="180000" bIns="180000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hu-HU" dirty="0" smtClean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051720" y="562392"/>
            <a:ext cx="6495122" cy="288032"/>
          </a:xfrm>
          <a:prstGeom prst="rect">
            <a:avLst/>
          </a:prstGeom>
        </p:spPr>
        <p:txBody>
          <a:bodyPr tIns="0" bIns="0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lang="en-US" sz="2000" kern="1200" dirty="0" smtClean="0">
                <a:solidFill>
                  <a:srgbClr val="43515A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051720" y="0"/>
            <a:ext cx="6495122" cy="54868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lang="en-US" sz="2000" kern="1200" dirty="0" smtClean="0">
                <a:solidFill>
                  <a:srgbClr val="43515A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0743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3929-AB66-4171-B31D-1598E0AD6067}" type="datetimeFigureOut">
              <a:rPr lang="hu-HU" smtClean="0"/>
              <a:t>2018.11.13.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02EE8-53CF-4912-A1F7-DC7C5352E9D4}" type="slidenum">
              <a:rPr lang="hu-HU" smtClean="0"/>
              <a:t>‹#›</a:t>
            </a:fld>
            <a:endParaRPr lang="hu-HU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532440" y="6574492"/>
            <a:ext cx="432048" cy="36512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r" defTabSz="914400" rtl="0" eaLnBrk="1" latinLnBrk="0" hangingPunct="1">
              <a:defRPr sz="1000" kern="1200">
                <a:solidFill>
                  <a:srgbClr val="43515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2C632D-FAE6-45B7-9C20-0AFFD2F99CC4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7365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52" r:id="rId4"/>
    <p:sldLayoutId id="2147483664" r:id="rId5"/>
    <p:sldLayoutId id="2147483653" r:id="rId6"/>
    <p:sldLayoutId id="2147483666" r:id="rId7"/>
    <p:sldLayoutId id="2147483665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Zavarelhárítás a meteorológiai radar sáv tisztítása tükrében</a:t>
            </a:r>
            <a:endParaRPr lang="hu-HU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5570-5650 MHz</a:t>
            </a:r>
            <a:endParaRPr lang="hu-H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362512" y="5877272"/>
            <a:ext cx="4896544" cy="648072"/>
          </a:xfrm>
        </p:spPr>
        <p:txBody>
          <a:bodyPr/>
          <a:lstStyle/>
          <a:p>
            <a:r>
              <a:rPr lang="hu-HU" dirty="0" smtClean="0"/>
              <a:t>2018.11.14.</a:t>
            </a:r>
          </a:p>
          <a:p>
            <a:endParaRPr lang="hu-H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hu-HU" dirty="0" smtClean="0"/>
              <a:t>Tóth Károly, Vámos Péter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6219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62927"/>
            <a:ext cx="3273602" cy="232828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 smtClean="0"/>
              <a:t>Erőforrások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3609"/>
            <a:ext cx="5652120" cy="3179318"/>
          </a:xfrm>
          <a:prstGeom prst="rect">
            <a:avLst/>
          </a:prstGeom>
        </p:spPr>
      </p:pic>
      <p:pic>
        <p:nvPicPr>
          <p:cNvPr id="4" name="Kép helye 3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" r="1453"/>
          <a:stretch>
            <a:fillRect/>
          </a:stretch>
        </p:blipFill>
        <p:spPr>
          <a:xfrm>
            <a:off x="3398778" y="3284984"/>
            <a:ext cx="5148064" cy="2981949"/>
          </a:xfrm>
        </p:spPr>
      </p:pic>
    </p:spTree>
    <p:extLst>
      <p:ext uri="{BB962C8B-B14F-4D97-AF65-F5344CB8AC3E}">
        <p14:creationId xmlns:p14="http://schemas.microsoft.com/office/powerpoint/2010/main" val="189573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7612" y="1556792"/>
            <a:ext cx="8229600" cy="439248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hu-HU" dirty="0" smtClean="0"/>
              <a:t>SRD sávú </a:t>
            </a:r>
            <a:r>
              <a:rPr lang="hu-HU" dirty="0"/>
              <a:t>(433 MHz, 866 MHz) eszközök </a:t>
            </a:r>
            <a:r>
              <a:rPr lang="hu-HU" dirty="0" smtClean="0"/>
              <a:t>zavartatása</a:t>
            </a:r>
            <a:endParaRPr lang="hu-HU" dirty="0"/>
          </a:p>
          <a:p>
            <a:pPr lvl="1">
              <a:spcAft>
                <a:spcPts val="1200"/>
              </a:spcAft>
            </a:pPr>
            <a:r>
              <a:rPr lang="hu-HU" dirty="0" smtClean="0"/>
              <a:t>Meghibásodott, vagy rendellenesen</a:t>
            </a:r>
            <a:br>
              <a:rPr lang="hu-HU" dirty="0" smtClean="0"/>
            </a:br>
            <a:r>
              <a:rPr lang="hu-HU" dirty="0" smtClean="0"/>
              <a:t>működő </a:t>
            </a:r>
            <a:r>
              <a:rPr lang="hu-HU" dirty="0"/>
              <a:t>SRD eszköz</a:t>
            </a:r>
          </a:p>
          <a:p>
            <a:pPr lvl="1">
              <a:spcAft>
                <a:spcPts val="1200"/>
              </a:spcAft>
            </a:pPr>
            <a:r>
              <a:rPr lang="hu-HU" dirty="0"/>
              <a:t>A zavartatott eszköz nem </a:t>
            </a:r>
            <a:r>
              <a:rPr lang="hu-HU" dirty="0" smtClean="0"/>
              <a:t>megfelelő</a:t>
            </a:r>
            <a:br>
              <a:rPr lang="hu-HU" dirty="0" smtClean="0"/>
            </a:br>
            <a:r>
              <a:rPr lang="hu-HU" dirty="0" smtClean="0"/>
              <a:t>minősége (pl. vevő szelektivitás)</a:t>
            </a:r>
            <a:endParaRPr lang="hu-HU" dirty="0"/>
          </a:p>
          <a:p>
            <a:pPr>
              <a:spcAft>
                <a:spcPts val="1200"/>
              </a:spcAft>
            </a:pPr>
            <a:r>
              <a:rPr lang="hu-HU" dirty="0" smtClean="0"/>
              <a:t>3G </a:t>
            </a:r>
            <a:r>
              <a:rPr lang="hu-HU" dirty="0" err="1" smtClean="0"/>
              <a:t>uplink</a:t>
            </a:r>
            <a:r>
              <a:rPr lang="hu-HU" dirty="0" smtClean="0"/>
              <a:t> sáv (1920-1930 MHz) zavartatás</a:t>
            </a:r>
          </a:p>
          <a:p>
            <a:pPr marL="360000" lvl="1" indent="0">
              <a:spcAft>
                <a:spcPts val="1200"/>
              </a:spcAft>
              <a:buNone/>
            </a:pPr>
            <a:endParaRPr lang="hu-HU" dirty="0" smtClean="0"/>
          </a:p>
          <a:p>
            <a:pPr>
              <a:spcAft>
                <a:spcPts val="1200"/>
              </a:spcAft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 smtClean="0"/>
              <a:t>Rendszeresen előforduló esetek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 b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530" y="1845216"/>
            <a:ext cx="1368152" cy="136815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80" y="1929046"/>
            <a:ext cx="857028" cy="131632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696226"/>
            <a:ext cx="2778894" cy="277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0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7" y="1340768"/>
            <a:ext cx="6355109" cy="4824536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 smtClean="0"/>
              <a:t>3G </a:t>
            </a:r>
            <a:r>
              <a:rPr lang="hu-HU" dirty="0" err="1" smtClean="0"/>
              <a:t>uplink</a:t>
            </a:r>
            <a:r>
              <a:rPr lang="hu-HU" dirty="0" smtClean="0"/>
              <a:t> zavartatás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 b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356992"/>
            <a:ext cx="252028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5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1560" y="1556792"/>
            <a:ext cx="8229600" cy="4392488"/>
          </a:xfrm>
        </p:spPr>
        <p:txBody>
          <a:bodyPr/>
          <a:lstStyle/>
          <a:p>
            <a:pPr marL="36000" indent="0">
              <a:spcAft>
                <a:spcPts val="1200"/>
              </a:spcAft>
              <a:buNone/>
            </a:pPr>
            <a:r>
              <a:rPr lang="hu-HU" dirty="0" smtClean="0"/>
              <a:t>Megfelelő műszerezettséggel helyszíni kiszállás</a:t>
            </a:r>
          </a:p>
          <a:p>
            <a:pPr marL="36000" indent="0">
              <a:spcAft>
                <a:spcPts val="1200"/>
              </a:spcAft>
              <a:buNone/>
            </a:pPr>
            <a:endParaRPr lang="hu-HU" sz="1000" dirty="0" smtClean="0"/>
          </a:p>
          <a:p>
            <a:pPr>
              <a:spcAft>
                <a:spcPts val="1200"/>
              </a:spcAft>
            </a:pPr>
            <a:r>
              <a:rPr lang="hu-HU" dirty="0"/>
              <a:t>SRD </a:t>
            </a:r>
            <a:r>
              <a:rPr lang="hu-HU" dirty="0" smtClean="0"/>
              <a:t>sávú eszközök zavartatása</a:t>
            </a:r>
            <a:endParaRPr lang="hu-HU" dirty="0"/>
          </a:p>
          <a:p>
            <a:pPr lvl="1">
              <a:spcAft>
                <a:spcPts val="1200"/>
              </a:spcAft>
            </a:pPr>
            <a:r>
              <a:rPr lang="hu-HU" dirty="0"/>
              <a:t>Meghibásodott, vagy rendellenesen</a:t>
            </a:r>
            <a:br>
              <a:rPr lang="hu-HU" dirty="0"/>
            </a:br>
            <a:r>
              <a:rPr lang="hu-HU" dirty="0"/>
              <a:t>működő SRD eszköz</a:t>
            </a:r>
          </a:p>
          <a:p>
            <a:pPr lvl="1">
              <a:spcAft>
                <a:spcPts val="1200"/>
              </a:spcAft>
            </a:pPr>
            <a:r>
              <a:rPr lang="hu-HU" dirty="0" smtClean="0"/>
              <a:t>A </a:t>
            </a:r>
            <a:r>
              <a:rPr lang="hu-HU" dirty="0"/>
              <a:t>zavartatott eszköz nem megfelelő minősége</a:t>
            </a:r>
          </a:p>
          <a:p>
            <a:pPr>
              <a:spcAft>
                <a:spcPts val="1200"/>
              </a:spcAft>
            </a:pPr>
            <a:r>
              <a:rPr lang="hu-HU" dirty="0" smtClean="0"/>
              <a:t>3G </a:t>
            </a:r>
            <a:r>
              <a:rPr lang="hu-HU" dirty="0" err="1" smtClean="0"/>
              <a:t>uplink</a:t>
            </a:r>
            <a:r>
              <a:rPr lang="hu-HU" dirty="0" smtClean="0"/>
              <a:t> sáv zavartatás</a:t>
            </a:r>
          </a:p>
          <a:p>
            <a:pPr lvl="1">
              <a:spcAft>
                <a:spcPts val="1200"/>
              </a:spcAft>
            </a:pPr>
            <a:r>
              <a:rPr lang="hu-HU" dirty="0" smtClean="0"/>
              <a:t>Nem európai piacra gyártott DECT 6.0 telefonok,                    egyéb készülékek  </a:t>
            </a:r>
          </a:p>
          <a:p>
            <a:pPr>
              <a:spcAft>
                <a:spcPts val="1200"/>
              </a:spcAft>
            </a:pPr>
            <a:r>
              <a:rPr lang="hu-HU" dirty="0" smtClean="0"/>
              <a:t>OMSZ radar zavartatás</a:t>
            </a:r>
          </a:p>
          <a:p>
            <a:pPr marL="360000" lvl="1" indent="0">
              <a:spcAft>
                <a:spcPts val="1200"/>
              </a:spcAft>
              <a:buNone/>
            </a:pPr>
            <a:endParaRPr lang="hu-HU" dirty="0" smtClean="0"/>
          </a:p>
          <a:p>
            <a:pPr>
              <a:spcAft>
                <a:spcPts val="1200"/>
              </a:spcAft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 smtClean="0"/>
              <a:t>Rendszeresen előforduló esetek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 b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988840"/>
            <a:ext cx="1230734" cy="123073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573016"/>
            <a:ext cx="158417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8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OMSZ radar zavartatás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Alapvető információk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153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738" y="3127729"/>
            <a:ext cx="4881736" cy="290488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/>
              <a:t>Meteorológiai radarok Magyarországon</a:t>
            </a:r>
          </a:p>
          <a:p>
            <a:endParaRPr lang="hu-H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5508104" y="1916832"/>
            <a:ext cx="3038738" cy="10772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1600" dirty="0" smtClean="0">
                <a:solidFill>
                  <a:srgbClr val="00B050"/>
                </a:solidFill>
              </a:rPr>
              <a:t>Budapest(Gilice tér)	5625 MHz</a:t>
            </a:r>
          </a:p>
          <a:p>
            <a:r>
              <a:rPr lang="hu-HU" sz="1600" dirty="0" smtClean="0">
                <a:solidFill>
                  <a:srgbClr val="FF0000"/>
                </a:solidFill>
              </a:rPr>
              <a:t>Pogányvár         	5610 MHz</a:t>
            </a:r>
          </a:p>
          <a:p>
            <a:r>
              <a:rPr lang="hu-HU" sz="1600" dirty="0" smtClean="0">
                <a:solidFill>
                  <a:srgbClr val="00B0F0"/>
                </a:solidFill>
              </a:rPr>
              <a:t>Napkor		5610 MHz</a:t>
            </a:r>
          </a:p>
          <a:p>
            <a:r>
              <a:rPr lang="hu-HU" sz="1600" dirty="0" err="1" smtClean="0">
                <a:solidFill>
                  <a:srgbClr val="FFC000"/>
                </a:solidFill>
              </a:rPr>
              <a:t>Szentes-Lapistó</a:t>
            </a:r>
            <a:r>
              <a:rPr lang="hu-HU" sz="1600" dirty="0" smtClean="0">
                <a:solidFill>
                  <a:srgbClr val="FFC000"/>
                </a:solidFill>
              </a:rPr>
              <a:t> 	5640 MHz</a:t>
            </a:r>
            <a:endParaRPr lang="hu-HU" sz="1600" dirty="0">
              <a:solidFill>
                <a:srgbClr val="FFC000"/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 rot="10800000" flipH="1" flipV="1">
            <a:off x="617239" y="4887368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Radarok </a:t>
            </a:r>
            <a:r>
              <a:rPr lang="hu-HU" dirty="0" smtClean="0"/>
              <a:t>hatótávolsága</a:t>
            </a:r>
            <a:r>
              <a:rPr lang="hu-HU" dirty="0"/>
              <a:t>: 240 km</a:t>
            </a:r>
          </a:p>
        </p:txBody>
      </p:sp>
      <p:pic>
        <p:nvPicPr>
          <p:cNvPr id="3" name="Kép helye 2"/>
          <p:cNvPicPr preferRelativeResize="0">
            <a:picLocks noGrp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71" y="1970604"/>
            <a:ext cx="3882753" cy="2021904"/>
          </a:xfrm>
        </p:spPr>
      </p:pic>
    </p:spTree>
    <p:extLst>
      <p:ext uri="{BB962C8B-B14F-4D97-AF65-F5344CB8AC3E}">
        <p14:creationId xmlns:p14="http://schemas.microsoft.com/office/powerpoint/2010/main" val="192738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/>
              <a:t>Meteorológiai radar zavartatás nélküli spektrumképe</a:t>
            </a:r>
          </a:p>
          <a:p>
            <a:endParaRPr lang="hu-H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" name="Kép helye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83" y="1340768"/>
            <a:ext cx="8002659" cy="4757449"/>
          </a:xfrm>
        </p:spPr>
      </p:pic>
    </p:spTree>
    <p:extLst>
      <p:ext uri="{BB962C8B-B14F-4D97-AF65-F5344CB8AC3E}">
        <p14:creationId xmlns:p14="http://schemas.microsoft.com/office/powerpoint/2010/main" val="124351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Zavartatás</a:t>
            </a:r>
            <a:endParaRPr lang="hu-HU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109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600" y="5565416"/>
            <a:ext cx="7488832" cy="875455"/>
          </a:xfrm>
        </p:spPr>
        <p:txBody>
          <a:bodyPr>
            <a:normAutofit/>
          </a:bodyPr>
          <a:lstStyle/>
          <a:p>
            <a:r>
              <a:rPr lang="hu-HU" sz="1600" dirty="0" smtClean="0"/>
              <a:t>Az 5 </a:t>
            </a:r>
            <a:r>
              <a:rPr lang="hu-HU" sz="1600" dirty="0" err="1" smtClean="0"/>
              <a:t>GHz-es</a:t>
            </a:r>
            <a:r>
              <a:rPr lang="hu-HU" sz="1600" dirty="0" smtClean="0"/>
              <a:t> sávban leggyakrabban 20 MHz a használt sávszélesség, de előfordulnak 40 MHz-et, illetve 80 MHz-et lefedő eszközök is.</a:t>
            </a:r>
            <a:endParaRPr lang="hu-HU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 smtClean="0"/>
              <a:t>RLAN csatornák vs. Radar frekvenciák</a:t>
            </a:r>
            <a:endParaRPr lang="hu-HU" dirty="0"/>
          </a:p>
          <a:p>
            <a:endParaRPr lang="hu-H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7" name="Kép helye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6" y="1124744"/>
            <a:ext cx="7632848" cy="4438360"/>
          </a:xfrm>
        </p:spPr>
      </p:pic>
    </p:spTree>
    <p:extLst>
      <p:ext uri="{BB962C8B-B14F-4D97-AF65-F5344CB8AC3E}">
        <p14:creationId xmlns:p14="http://schemas.microsoft.com/office/powerpoint/2010/main" val="844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0" y="1305650"/>
            <a:ext cx="7865058" cy="148801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68" y="1312677"/>
            <a:ext cx="7857850" cy="1480986"/>
          </a:xfrm>
          <a:prstGeom prst="rect">
            <a:avLst/>
          </a:prstGeom>
        </p:spPr>
      </p:pic>
      <p:pic>
        <p:nvPicPr>
          <p:cNvPr id="4" name="Kép helye 3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0" y="3650160"/>
            <a:ext cx="7876870" cy="1213998"/>
          </a:xfrm>
        </p:spPr>
      </p:pic>
      <p:sp>
        <p:nvSpPr>
          <p:cNvPr id="14" name="Text Placeholder 13"/>
          <p:cNvSpPr>
            <a:spLocks noGrp="1"/>
          </p:cNvSpPr>
          <p:nvPr>
            <p:ph type="body" sz="half" idx="16"/>
          </p:nvPr>
        </p:nvSpPr>
        <p:spPr>
          <a:xfrm>
            <a:off x="789968" y="4940559"/>
            <a:ext cx="7869662" cy="1164703"/>
          </a:xfrm>
        </p:spPr>
        <p:txBody>
          <a:bodyPr>
            <a:noAutofit/>
          </a:bodyPr>
          <a:lstStyle/>
          <a:p>
            <a:r>
              <a:rPr lang="hu-HU" sz="1400" dirty="0" smtClean="0">
                <a:solidFill>
                  <a:schemeClr val="tx1"/>
                </a:solidFill>
              </a:rPr>
              <a:t>DFS -  Dinamikus Frekvencia Kiválasztás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chemeClr val="tx1"/>
                </a:solidFill>
              </a:rPr>
              <a:t>Feladata elsősorban a radar zavartatás elkerülése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chemeClr val="tx1"/>
                </a:solidFill>
              </a:rPr>
              <a:t>A hatályos szabályozás szerint csak DFS képes RLAN eszközök kerülhetnek forgalomba</a:t>
            </a:r>
            <a:endParaRPr lang="hu-HU" sz="1400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0"/>
          </p:nvPr>
        </p:nvSpPr>
        <p:spPr>
          <a:xfrm>
            <a:off x="2051720" y="562392"/>
            <a:ext cx="6495122" cy="556978"/>
          </a:xfrm>
        </p:spPr>
        <p:txBody>
          <a:bodyPr>
            <a:noAutofit/>
          </a:bodyPr>
          <a:lstStyle/>
          <a:p>
            <a:r>
              <a:rPr lang="hu-HU" sz="1600" dirty="0" smtClean="0"/>
              <a:t>NMHH </a:t>
            </a:r>
            <a:r>
              <a:rPr lang="hu-HU" sz="1600" dirty="0"/>
              <a:t>rendelet a nemzeti </a:t>
            </a:r>
            <a:r>
              <a:rPr lang="hu-HU" sz="1600" dirty="0" err="1"/>
              <a:t>frekvenciafelosztásról</a:t>
            </a:r>
            <a:r>
              <a:rPr lang="hu-HU" sz="1600" dirty="0"/>
              <a:t>, valamint a frekvenciasávok felhasználási szabályairól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 dirty="0" smtClean="0"/>
              <a:t>Szabályzás - NFFF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49" y="942584"/>
            <a:ext cx="3888432" cy="221414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50" y="942585"/>
            <a:ext cx="3888432" cy="2214143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4355976" y="1094625"/>
            <a:ext cx="460851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A harmadlagos jelleggel működő rádióalkalmazás állomása</a:t>
            </a:r>
          </a:p>
          <a:p>
            <a:r>
              <a:rPr lang="hu-HU" sz="1600" dirty="0"/>
              <a:t>a) nem okozhat káros zavarást az elsődleges és másodlagos rádiószolgálat, rádióalkalmazás állomásainak; </a:t>
            </a:r>
          </a:p>
          <a:p>
            <a:r>
              <a:rPr lang="hu-HU" sz="1600" dirty="0"/>
              <a:t>b) nem tarthat igényt védelemre bármely rádiószolgálat, rádióalkalmazás állomásai által okozott káros zavarásokkal </a:t>
            </a:r>
            <a:r>
              <a:rPr lang="hu-HU" sz="1600" dirty="0" smtClean="0"/>
              <a:t>szemben</a:t>
            </a:r>
          </a:p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700330" y="3034919"/>
            <a:ext cx="2785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http://stir.nmhh.hu/</a:t>
            </a:r>
          </a:p>
        </p:txBody>
      </p:sp>
    </p:spTree>
    <p:extLst>
      <p:ext uri="{BB962C8B-B14F-4D97-AF65-F5344CB8AC3E}">
        <p14:creationId xmlns:p14="http://schemas.microsoft.com/office/powerpoint/2010/main" val="192005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C9E9C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400"/>
                            </p:stCondLst>
                            <p:childTnLst>
                              <p:par>
                                <p:cTn id="59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0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Zavarvizsgálat alapjai</a:t>
            </a:r>
            <a:endParaRPr lang="hu-HU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5667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/>
              <a:t>Szokványos </a:t>
            </a:r>
            <a:r>
              <a:rPr lang="hu-HU" dirty="0" smtClean="0"/>
              <a:t>20 MHz-es RLAN </a:t>
            </a:r>
            <a:r>
              <a:rPr lang="hu-HU" dirty="0"/>
              <a:t>spektrum kép …</a:t>
            </a:r>
          </a:p>
          <a:p>
            <a:endParaRPr lang="hu-H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" name="Kép helye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8279955" cy="4922297"/>
          </a:xfrm>
        </p:spPr>
      </p:pic>
    </p:spTree>
    <p:extLst>
      <p:ext uri="{BB962C8B-B14F-4D97-AF65-F5344CB8AC3E}">
        <p14:creationId xmlns:p14="http://schemas.microsoft.com/office/powerpoint/2010/main" val="87372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/>
              <a:t>… de ilyet is találunk néha</a:t>
            </a:r>
          </a:p>
          <a:p>
            <a:endParaRPr lang="hu-H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helye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8180931" cy="4863429"/>
          </a:xfrm>
        </p:spPr>
      </p:pic>
    </p:spTree>
    <p:extLst>
      <p:ext uri="{BB962C8B-B14F-4D97-AF65-F5344CB8AC3E}">
        <p14:creationId xmlns:p14="http://schemas.microsoft.com/office/powerpoint/2010/main" val="249767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/>
              <a:t>Meteorológiai radar zavartatott spektrumképe</a:t>
            </a:r>
          </a:p>
          <a:p>
            <a:endParaRPr lang="hu-H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" name="Kép helye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4" y="1268760"/>
            <a:ext cx="8240129" cy="4898622"/>
          </a:xfrm>
        </p:spPr>
      </p:pic>
    </p:spTree>
    <p:extLst>
      <p:ext uri="{BB962C8B-B14F-4D97-AF65-F5344CB8AC3E}">
        <p14:creationId xmlns:p14="http://schemas.microsoft.com/office/powerpoint/2010/main" val="20047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48064" y="5273109"/>
            <a:ext cx="3096344" cy="702528"/>
          </a:xfrm>
        </p:spPr>
        <p:txBody>
          <a:bodyPr/>
          <a:lstStyle/>
          <a:p>
            <a:pPr marL="36000" indent="0">
              <a:buNone/>
            </a:pPr>
            <a:r>
              <a:rPr lang="hu-HU" sz="1500" dirty="0" smtClean="0"/>
              <a:t>Az elnyúló nyalábokat a zavaró jelek időbeli állandósága okozza</a:t>
            </a:r>
            <a:endParaRPr lang="hu-HU" sz="15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59565" y="1279841"/>
            <a:ext cx="2592288" cy="684102"/>
          </a:xfrm>
        </p:spPr>
        <p:txBody>
          <a:bodyPr/>
          <a:lstStyle/>
          <a:p>
            <a:endParaRPr lang="hu-HU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b="1" dirty="0"/>
              <a:t>A zavartatás hatása (2018.04.02.)</a:t>
            </a:r>
          </a:p>
          <a:p>
            <a:endParaRPr lang="hu-H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4356405" cy="2592288"/>
          </a:xfrm>
          <a:prstGeom prst="rect">
            <a:avLst/>
          </a:prstGeom>
        </p:spPr>
      </p:pic>
      <p:pic>
        <p:nvPicPr>
          <p:cNvPr id="7" name="Kép helye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202242"/>
            <a:ext cx="4032448" cy="4032448"/>
          </a:xfrm>
        </p:spPr>
      </p:pic>
      <p:sp>
        <p:nvSpPr>
          <p:cNvPr id="8" name="Téglalap 7"/>
          <p:cNvSpPr/>
          <p:nvPr/>
        </p:nvSpPr>
        <p:spPr>
          <a:xfrm>
            <a:off x="269990" y="5013176"/>
            <a:ext cx="381642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500" dirty="0"/>
              <a:t>2009-ben publikált BME tanulmány szerint 50 km-es sugarú körben üzemeltetett </a:t>
            </a:r>
            <a:r>
              <a:rPr lang="hu-HU" sz="1500" dirty="0" smtClean="0"/>
              <a:t>RLAN </a:t>
            </a:r>
            <a:r>
              <a:rPr lang="hu-HU" sz="1500" dirty="0"/>
              <a:t>eszközök okozhatnak zavartatást</a:t>
            </a:r>
          </a:p>
        </p:txBody>
      </p:sp>
    </p:spTree>
    <p:extLst>
      <p:ext uri="{BB962C8B-B14F-4D97-AF65-F5344CB8AC3E}">
        <p14:creationId xmlns:p14="http://schemas.microsoft.com/office/powerpoint/2010/main" val="391693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48064" y="5273109"/>
            <a:ext cx="3096344" cy="702528"/>
          </a:xfrm>
        </p:spPr>
        <p:txBody>
          <a:bodyPr/>
          <a:lstStyle/>
          <a:p>
            <a:pPr marL="36000" indent="0">
              <a:buNone/>
            </a:pPr>
            <a:r>
              <a:rPr lang="hu-HU" sz="1500" dirty="0" smtClean="0"/>
              <a:t>Az elnyúló nyalábokat a zavaró jelek időbeli állandósága okozza</a:t>
            </a:r>
            <a:endParaRPr lang="hu-HU" sz="15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59565" y="1279841"/>
            <a:ext cx="2592288" cy="684102"/>
          </a:xfrm>
        </p:spPr>
        <p:txBody>
          <a:bodyPr/>
          <a:lstStyle/>
          <a:p>
            <a:endParaRPr lang="hu-HU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b="1" dirty="0"/>
              <a:t>A zavartatás hatása (2018.04.02.)</a:t>
            </a:r>
          </a:p>
          <a:p>
            <a:endParaRPr lang="hu-H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4356405" cy="2592288"/>
          </a:xfrm>
          <a:prstGeom prst="rect">
            <a:avLst/>
          </a:prstGeom>
        </p:spPr>
      </p:pic>
      <p:pic>
        <p:nvPicPr>
          <p:cNvPr id="7" name="Kép helye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202242"/>
            <a:ext cx="4032448" cy="4032448"/>
          </a:xfrm>
        </p:spPr>
      </p:pic>
      <p:sp>
        <p:nvSpPr>
          <p:cNvPr id="8" name="Téglalap 7"/>
          <p:cNvSpPr/>
          <p:nvPr/>
        </p:nvSpPr>
        <p:spPr>
          <a:xfrm>
            <a:off x="269990" y="5013176"/>
            <a:ext cx="381642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500" dirty="0"/>
              <a:t>2009-ben publikált BME tanulmány szerint 50 km-es sugarú körben üzemeltetett </a:t>
            </a:r>
            <a:r>
              <a:rPr lang="hu-HU" sz="1500" dirty="0" smtClean="0"/>
              <a:t>RLAN </a:t>
            </a:r>
            <a:r>
              <a:rPr lang="hu-HU" sz="1500" dirty="0"/>
              <a:t>eszközök okozhatnak zavartatást</a:t>
            </a:r>
          </a:p>
        </p:txBody>
      </p:sp>
    </p:spTree>
    <p:extLst>
      <p:ext uri="{BB962C8B-B14F-4D97-AF65-F5344CB8AC3E}">
        <p14:creationId xmlns:p14="http://schemas.microsoft.com/office/powerpoint/2010/main" val="83542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 smtClean="0"/>
              <a:t>Elrettentő példák</a:t>
            </a:r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4352076" cy="4352076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2776"/>
            <a:ext cx="4352076" cy="4352076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1115616" y="593650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Zavarforrás: </a:t>
            </a:r>
            <a:r>
              <a:rPr lang="hu-HU" dirty="0" err="1" smtClean="0"/>
              <a:t>Rákoshegy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5148064" y="5957872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Zavarforrás: Pestszentlőrinc</a:t>
            </a:r>
            <a:endParaRPr lang="hu-HU" dirty="0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2" y="1412776"/>
            <a:ext cx="4352076" cy="4352076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2776"/>
            <a:ext cx="4352076" cy="4352076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1907704" y="104344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2018 július</a:t>
            </a:r>
            <a:endParaRPr lang="hu-HU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6012160" y="103509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2018 szeptember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4200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Felderítés</a:t>
            </a:r>
            <a:endParaRPr lang="hu-HU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109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7239" y="1988840"/>
            <a:ext cx="8229600" cy="3672408"/>
          </a:xfrm>
        </p:spPr>
        <p:txBody>
          <a:bodyPr/>
          <a:lstStyle/>
          <a:p>
            <a:r>
              <a:rPr lang="hu-HU" dirty="0" smtClean="0"/>
              <a:t>Tömeges mérésből származó információk </a:t>
            </a:r>
          </a:p>
          <a:p>
            <a:r>
              <a:rPr lang="hu-HU" dirty="0" smtClean="0"/>
              <a:t>A radarkép által mutatott zavar nyalábok mentén történő kutatás</a:t>
            </a:r>
          </a:p>
          <a:p>
            <a:r>
              <a:rPr lang="hu-HU" dirty="0" smtClean="0"/>
              <a:t>Szolgáltatóktól származó információk</a:t>
            </a:r>
            <a:r>
              <a:rPr lang="en-US" dirty="0" smtClean="0"/>
              <a:t> </a:t>
            </a:r>
            <a:endParaRPr lang="hu-HU" dirty="0" smtClean="0"/>
          </a:p>
          <a:p>
            <a:r>
              <a:rPr lang="hu-HU" dirty="0" smtClean="0"/>
              <a:t>Véletlenszerű észlelés</a:t>
            </a:r>
          </a:p>
          <a:p>
            <a:endParaRPr lang="hu-HU" dirty="0"/>
          </a:p>
          <a:p>
            <a:endParaRPr lang="hu-HU" dirty="0" smtClean="0"/>
          </a:p>
          <a:p>
            <a:r>
              <a:rPr lang="hu-HU" dirty="0" smtClean="0"/>
              <a:t>A fenti forrásokból az észlelés helyét meghatározó földrajzi koordinátákat, jelszint nagyságot és az összeköttetésre vonatkozó azonosító adatokat (pl. SSID) kapunk</a:t>
            </a:r>
          </a:p>
          <a:p>
            <a:r>
              <a:rPr lang="hu-HU" dirty="0" smtClean="0"/>
              <a:t>Az adatbázisok mellett a terepmunka megkönnyítése érdekében térképes megjelenítést is alkalmazunk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17239" y="1545433"/>
            <a:ext cx="8219256" cy="58742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/>
              <a:t>Zavartatást okozó </a:t>
            </a:r>
            <a:r>
              <a:rPr lang="hu-HU" dirty="0" err="1" smtClean="0"/>
              <a:t>RLAN-ok</a:t>
            </a:r>
            <a:r>
              <a:rPr lang="hu-HU" dirty="0" smtClean="0"/>
              <a:t> beazonosítása</a:t>
            </a:r>
            <a:endParaRPr lang="en-US" dirty="0"/>
          </a:p>
          <a:p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479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552" y="5252219"/>
            <a:ext cx="3400399" cy="875455"/>
          </a:xfrm>
        </p:spPr>
        <p:txBody>
          <a:bodyPr>
            <a:noAutofit/>
          </a:bodyPr>
          <a:lstStyle/>
          <a:p>
            <a:r>
              <a:rPr lang="hu-HU" sz="1600" dirty="0" smtClean="0"/>
              <a:t>A térképen megjelenített pontokról a helyszínen derül ki, hogy kültéri, vagy beltéri, ennek függvényében nem mindegyik okoz zavart.</a:t>
            </a:r>
            <a:endParaRPr lang="hu-HU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" name="Kép helye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4522320" cy="3960440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564903"/>
            <a:ext cx="4896544" cy="3523953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980728"/>
            <a:ext cx="1952898" cy="27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6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helye 1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r="8734"/>
          <a:stretch>
            <a:fillRect/>
          </a:stretch>
        </p:blipFill>
        <p:spPr>
          <a:xfrm>
            <a:off x="395536" y="1171956"/>
            <a:ext cx="2154627" cy="2168263"/>
          </a:xfrm>
        </p:spPr>
      </p:pic>
      <p:pic>
        <p:nvPicPr>
          <p:cNvPr id="17" name="Kép helye 16"/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1" b="12481"/>
          <a:stretch>
            <a:fillRect/>
          </a:stretch>
        </p:blipFill>
        <p:spPr>
          <a:xfrm>
            <a:off x="6842212" y="1171956"/>
            <a:ext cx="2122275" cy="2135706"/>
          </a:xfrm>
        </p:spPr>
      </p:pic>
      <p:sp>
        <p:nvSpPr>
          <p:cNvPr id="27" name="Text Placeholder 26"/>
          <p:cNvSpPr>
            <a:spLocks noGrp="1"/>
          </p:cNvSpPr>
          <p:nvPr>
            <p:ph type="body" sz="half" idx="23"/>
          </p:nvPr>
        </p:nvSpPr>
        <p:spPr>
          <a:xfrm>
            <a:off x="503548" y="4221088"/>
            <a:ext cx="7704856" cy="1571702"/>
          </a:xfrm>
        </p:spPr>
        <p:txBody>
          <a:bodyPr>
            <a:noAutofit/>
          </a:bodyPr>
          <a:lstStyle/>
          <a:p>
            <a:r>
              <a:rPr lang="hu-HU" sz="1600" dirty="0" smtClean="0"/>
              <a:t>A tapasztalatok szerint a radart zavaró </a:t>
            </a:r>
            <a:r>
              <a:rPr lang="hu-HU" sz="1600" dirty="0" err="1" smtClean="0"/>
              <a:t>RLAN-ok</a:t>
            </a:r>
            <a:r>
              <a:rPr lang="hu-HU" sz="1600" dirty="0" smtClean="0"/>
              <a:t> kivétel nélkül kültéri pont-pont összeköttetésként üzemelnek.</a:t>
            </a:r>
          </a:p>
          <a:p>
            <a:endParaRPr lang="hu-HU" sz="1600" dirty="0"/>
          </a:p>
          <a:p>
            <a:r>
              <a:rPr lang="hu-HU" sz="1600" dirty="0" smtClean="0"/>
              <a:t>A labormérések eredménye szerint az eddig mért eszközök közül egyik sem felelt meg a szabványban meghatározott műszaki paramétereknek, különös tekintettel a </a:t>
            </a:r>
            <a:r>
              <a:rPr lang="hu-HU" sz="1600" dirty="0" err="1" smtClean="0"/>
              <a:t>DFS-sel</a:t>
            </a:r>
            <a:r>
              <a:rPr lang="hu-HU" sz="1600" dirty="0" smtClean="0"/>
              <a:t> szemben támasztott követelményeknek.</a:t>
            </a:r>
          </a:p>
          <a:p>
            <a:endParaRPr lang="hu-HU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smtClean="0"/>
              <a:t>leggyakrabban megtalált berendezések…</a:t>
            </a:r>
            <a:endParaRPr lang="hu-HU" dirty="0"/>
          </a:p>
          <a:p>
            <a:endParaRPr lang="hu-H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6" name="Kép helye 15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" r="8308"/>
          <a:stretch>
            <a:fillRect/>
          </a:stretch>
        </p:blipFill>
        <p:spPr>
          <a:xfrm>
            <a:off x="2550163" y="1191866"/>
            <a:ext cx="2134843" cy="2148353"/>
          </a:xfrm>
        </p:spPr>
      </p:pic>
      <p:pic>
        <p:nvPicPr>
          <p:cNvPr id="7" name="Kép helye 6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" r="308"/>
          <a:stretch>
            <a:fillRect/>
          </a:stretch>
        </p:blipFill>
        <p:spPr>
          <a:xfrm>
            <a:off x="4706979" y="1171956"/>
            <a:ext cx="2142645" cy="2156205"/>
          </a:xfrm>
        </p:spPr>
      </p:pic>
      <p:sp>
        <p:nvSpPr>
          <p:cNvPr id="10" name="Szövegdoboz 9"/>
          <p:cNvSpPr txBox="1"/>
          <p:nvPr/>
        </p:nvSpPr>
        <p:spPr>
          <a:xfrm>
            <a:off x="859374" y="3292419"/>
            <a:ext cx="1048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MikroTik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3229416" y="330766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Ubiquiti</a:t>
            </a:r>
            <a:endParaRPr lang="hu-HU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5324240" y="3310027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Cambium</a:t>
            </a:r>
            <a:endParaRPr lang="hu-HU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6871597" y="3319549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Kamera rendszerek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1942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t="3827"/>
          <a:stretch>
            <a:fillRect/>
          </a:stretch>
        </p:blipFill>
        <p:spPr bwMode="auto">
          <a:xfrm>
            <a:off x="1939377" y="2564904"/>
            <a:ext cx="4896544" cy="293792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villanykört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2564904"/>
            <a:ext cx="5103906" cy="2868961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17239" y="1124744"/>
            <a:ext cx="8219256" cy="316835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hu-HU" dirty="0" smtClean="0"/>
              <a:t>Minden elektromos eszköz tud zavartatást okozni!</a:t>
            </a:r>
          </a:p>
          <a:p>
            <a:pPr>
              <a:spcAft>
                <a:spcPts val="1200"/>
              </a:spcAft>
            </a:pPr>
            <a:r>
              <a:rPr lang="hu-HU" dirty="0" smtClean="0"/>
              <a:t>EDISON szénszálas izzó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78079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617239" y="1545433"/>
            <a:ext cx="8219256" cy="83367"/>
          </a:xfrm>
        </p:spPr>
        <p:txBody>
          <a:bodyPr>
            <a:normAutofit fontScale="25000" lnSpcReduction="20000"/>
          </a:bodyPr>
          <a:lstStyle/>
          <a:p>
            <a:endParaRPr lang="hu-H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 smtClean="0"/>
              <a:t>Információ </a:t>
            </a:r>
            <a:r>
              <a:rPr lang="hu-HU" dirty="0"/>
              <a:t>a felderített </a:t>
            </a:r>
            <a:r>
              <a:rPr lang="hu-HU" dirty="0" smtClean="0"/>
              <a:t>eszközökről</a:t>
            </a:r>
            <a:endParaRPr lang="hu-HU" dirty="0"/>
          </a:p>
          <a:p>
            <a:endParaRPr lang="hu-H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5652120" y="2718806"/>
            <a:ext cx="2592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felderített eszközök döntő többsége </a:t>
            </a:r>
            <a:r>
              <a:rPr lang="hu-HU" dirty="0" err="1"/>
              <a:t>Ubiquiti</a:t>
            </a:r>
            <a:endParaRPr lang="hu-HU" dirty="0"/>
          </a:p>
          <a:p>
            <a:r>
              <a:rPr lang="hu-HU" dirty="0" smtClean="0"/>
              <a:t>vagy </a:t>
            </a:r>
            <a:r>
              <a:rPr lang="hu-HU" dirty="0" err="1" smtClean="0"/>
              <a:t>MikroTik</a:t>
            </a:r>
            <a:endParaRPr lang="hu-HU" dirty="0" smtClean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267095181"/>
              </p:ext>
            </p:extLst>
          </p:nvPr>
        </p:nvGraphicFramePr>
        <p:xfrm flipH="1">
          <a:off x="4644008" y="6237312"/>
          <a:ext cx="46855" cy="8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Tartalom helye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3658650"/>
              </p:ext>
            </p:extLst>
          </p:nvPr>
        </p:nvGraphicFramePr>
        <p:xfrm>
          <a:off x="611188" y="2204864"/>
          <a:ext cx="4680892" cy="4103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424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617239" y="1545433"/>
            <a:ext cx="8219256" cy="83367"/>
          </a:xfrm>
        </p:spPr>
        <p:txBody>
          <a:bodyPr>
            <a:normAutofit fontScale="25000" lnSpcReduction="20000"/>
          </a:bodyPr>
          <a:lstStyle/>
          <a:p>
            <a:endParaRPr lang="hu-H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 smtClean="0"/>
              <a:t>Információ </a:t>
            </a:r>
            <a:r>
              <a:rPr lang="hu-HU" dirty="0"/>
              <a:t>a felderített </a:t>
            </a:r>
            <a:r>
              <a:rPr lang="hu-HU" dirty="0" smtClean="0"/>
              <a:t>eszközökről</a:t>
            </a:r>
            <a:endParaRPr lang="hu-HU" dirty="0"/>
          </a:p>
          <a:p>
            <a:endParaRPr lang="hu-H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11" name="Tartalom helye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2662608"/>
              </p:ext>
            </p:extLst>
          </p:nvPr>
        </p:nvGraphicFramePr>
        <p:xfrm flipV="1">
          <a:off x="611188" y="5517232"/>
          <a:ext cx="45719" cy="360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92235778"/>
              </p:ext>
            </p:extLst>
          </p:nvPr>
        </p:nvGraphicFramePr>
        <p:xfrm>
          <a:off x="1691680" y="2132856"/>
          <a:ext cx="504056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7264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022" y="1772816"/>
            <a:ext cx="4778226" cy="4535909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211960" y="1196752"/>
            <a:ext cx="720080" cy="432048"/>
          </a:xfrm>
        </p:spPr>
        <p:txBody>
          <a:bodyPr>
            <a:normAutofit/>
          </a:bodyPr>
          <a:lstStyle/>
          <a:p>
            <a:r>
              <a:rPr lang="hu-HU" sz="44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hu-HU" sz="4400" dirty="0">
              <a:solidFill>
                <a:srgbClr val="00B050"/>
              </a:solidFill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 smtClean="0"/>
              <a:t>Ilyen radarképet szeretnénk látni…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923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71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617239" y="1412777"/>
            <a:ext cx="8219256" cy="4968552"/>
          </a:xfrm>
        </p:spPr>
        <p:txBody>
          <a:bodyPr>
            <a:noAutofit/>
          </a:bodyPr>
          <a:lstStyle/>
          <a:p>
            <a:pPr algn="just">
              <a:spcAft>
                <a:spcPts val="1200"/>
              </a:spcAft>
            </a:pPr>
            <a:r>
              <a:rPr lang="hu-HU" sz="1800" dirty="0" smtClean="0"/>
              <a:t>A </a:t>
            </a:r>
            <a:r>
              <a:rPr lang="hu-HU" sz="1800" dirty="0"/>
              <a:t>Hatóságnak </a:t>
            </a:r>
            <a:r>
              <a:rPr lang="hu-HU" sz="1800" dirty="0" smtClean="0"/>
              <a:t>az elektronikus </a:t>
            </a:r>
            <a:r>
              <a:rPr lang="hu-HU" sz="1800" dirty="0"/>
              <a:t>hírközlés védelme, a frekvenciahasználat hatékonysága és káros zavaroktól való mentessége, valamint az elektromágneses összeférhetőség (EMC) biztosítása érdekében rádiómérő és rádió-zavarelhárító szolgálatot </a:t>
            </a:r>
            <a:r>
              <a:rPr lang="hu-HU" sz="1800" dirty="0" smtClean="0"/>
              <a:t>(Mérőszolgálat) kell </a:t>
            </a:r>
            <a:r>
              <a:rPr lang="hu-HU" sz="1800" dirty="0"/>
              <a:t>fenntartania (az elektronikus hírközlésről szóló 2003. évi C törvény (</a:t>
            </a:r>
            <a:r>
              <a:rPr lang="hu-HU" sz="1800" dirty="0" err="1"/>
              <a:t>Eht</a:t>
            </a:r>
            <a:r>
              <a:rPr lang="hu-HU" sz="1800" dirty="0"/>
              <a:t>.) 11.§. (4) bekezdése alapján</a:t>
            </a:r>
            <a:r>
              <a:rPr lang="hu-HU" sz="1800" dirty="0" smtClean="0"/>
              <a:t>).</a:t>
            </a:r>
            <a:r>
              <a:rPr lang="en-US" sz="1800" dirty="0" smtClean="0"/>
              <a:t> </a:t>
            </a:r>
            <a:endParaRPr lang="hu-HU" sz="1800" dirty="0" smtClean="0"/>
          </a:p>
          <a:p>
            <a:pPr algn="just">
              <a:spcAft>
                <a:spcPts val="300"/>
              </a:spcAft>
            </a:pPr>
            <a:r>
              <a:rPr lang="hu-HU" sz="1800" dirty="0"/>
              <a:t>A Mérőszolgálat </a:t>
            </a:r>
            <a:r>
              <a:rPr lang="hu-HU" sz="1800" dirty="0" smtClean="0"/>
              <a:t>feladatai:</a:t>
            </a:r>
            <a:endParaRPr lang="en-US" sz="1800" dirty="0" smtClean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1800" dirty="0"/>
              <a:t>Frekvenciasávok értékesítése előtt a sávok kiürítésének ellenőrzése, sávtisztasági vizsgálatok;</a:t>
            </a:r>
            <a:endParaRPr lang="en-US" sz="18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1800" dirty="0"/>
              <a:t>Frekvencia-tervezéshez és nemzetközi koordinációhoz szükséges mérések, próbasugárzások;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1800" dirty="0" smtClean="0"/>
              <a:t>Rádióengedélyekben </a:t>
            </a:r>
            <a:r>
              <a:rPr lang="hu-HU" sz="1800" dirty="0"/>
              <a:t>rögzített és hatósági szerződésekben előírt értékek ellenőrzése (térerősség-, szolgáltatás minőség- és berendezés paraméterek mérése);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1800" dirty="0" smtClean="0"/>
              <a:t>Zavarvizsgálatok</a:t>
            </a:r>
            <a:r>
              <a:rPr lang="hu-HU" sz="1800" dirty="0"/>
              <a:t>.</a:t>
            </a:r>
          </a:p>
          <a:p>
            <a:pPr algn="just"/>
            <a:endParaRPr lang="en-US" sz="180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 smtClean="0"/>
              <a:t>Jogszabályi háttér</a:t>
            </a:r>
            <a:endParaRPr lang="hu-H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24744"/>
            <a:ext cx="3947940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8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 smtClean="0"/>
              <a:t>NFFF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6" name="Téglalap 5"/>
          <p:cNvSpPr/>
          <p:nvPr/>
        </p:nvSpPr>
        <p:spPr>
          <a:xfrm>
            <a:off x="179512" y="5589240"/>
            <a:ext cx="836733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indent="0">
              <a:lnSpc>
                <a:spcPct val="100000"/>
              </a:lnSpc>
              <a:buNone/>
            </a:pPr>
            <a:r>
              <a:rPr lang="hu-HU" dirty="0"/>
              <a:t>NFFF - NMHH rendelet a nemzeti </a:t>
            </a:r>
            <a:r>
              <a:rPr lang="hu-HU" dirty="0" err="1"/>
              <a:t>frekvenciafelosztásról</a:t>
            </a:r>
            <a:r>
              <a:rPr lang="hu-HU" dirty="0"/>
              <a:t>, valamint a frekvenciasávok felhasználási szabályairól </a:t>
            </a:r>
            <a:endParaRPr lang="hu-HU" dirty="0" smtClean="0"/>
          </a:p>
          <a:p>
            <a:pPr marL="36000" indent="0">
              <a:lnSpc>
                <a:spcPct val="100000"/>
              </a:lnSpc>
              <a:buNone/>
            </a:pPr>
            <a:r>
              <a:rPr lang="hu-HU" sz="1400" dirty="0" smtClean="0"/>
              <a:t>Grafikus megjelenítés 3 kHz-től 300 </a:t>
            </a:r>
            <a:r>
              <a:rPr lang="hu-HU" sz="1400" dirty="0" err="1" smtClean="0"/>
              <a:t>GHz-ig</a:t>
            </a:r>
            <a:endParaRPr lang="hu-HU" sz="14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14" y="1615609"/>
            <a:ext cx="5198925" cy="3671887"/>
          </a:xfrm>
        </p:spPr>
      </p:pic>
    </p:spTree>
    <p:extLst>
      <p:ext uri="{BB962C8B-B14F-4D97-AF65-F5344CB8AC3E}">
        <p14:creationId xmlns:p14="http://schemas.microsoft.com/office/powerpoint/2010/main" val="284816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544" y="1268760"/>
            <a:ext cx="8568952" cy="720080"/>
          </a:xfrm>
        </p:spPr>
        <p:txBody>
          <a:bodyPr>
            <a:normAutofit/>
          </a:bodyPr>
          <a:lstStyle/>
          <a:p>
            <a:r>
              <a:rPr lang="hu-HU" dirty="0"/>
              <a:t>A mérőszolgálatot három osztály alkotja, amelyek egymástól elhatárolható feladatokat látnak el, de sok esetben közös munkavégzésre van szükség.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/>
              <a:t>mérőszolgálat felépítése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 b="1" dirty="0"/>
          </a:p>
        </p:txBody>
      </p:sp>
      <p:pic>
        <p:nvPicPr>
          <p:cNvPr id="8" name="Kép helye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" t="2820" r="814" b="1365"/>
          <a:stretch/>
        </p:blipFill>
        <p:spPr>
          <a:xfrm>
            <a:off x="1115616" y="1916832"/>
            <a:ext cx="6948000" cy="4715045"/>
          </a:xfrm>
        </p:spPr>
      </p:pic>
    </p:spTree>
    <p:extLst>
      <p:ext uri="{BB962C8B-B14F-4D97-AF65-F5344CB8AC3E}">
        <p14:creationId xmlns:p14="http://schemas.microsoft.com/office/powerpoint/2010/main" val="201362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56992"/>
            <a:ext cx="4736526" cy="266429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20158"/>
            <a:ext cx="2160240" cy="384042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620158"/>
            <a:ext cx="2160240" cy="384042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1560" y="1556792"/>
            <a:ext cx="8229600" cy="367240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hu-HU" dirty="0"/>
              <a:t>47 fő köztisztviselő, valamint mérési feladatnak megfelelő mennyiségű </a:t>
            </a:r>
            <a:r>
              <a:rPr lang="hu-HU" dirty="0" smtClean="0"/>
              <a:t>külső, </a:t>
            </a:r>
            <a:r>
              <a:rPr lang="hu-HU" dirty="0"/>
              <a:t>működés-támogató </a:t>
            </a:r>
            <a:r>
              <a:rPr lang="hu-HU" dirty="0" smtClean="0"/>
              <a:t>munkatárs;</a:t>
            </a:r>
            <a:endParaRPr lang="en-US" dirty="0" smtClean="0"/>
          </a:p>
          <a:p>
            <a:pPr>
              <a:spcAft>
                <a:spcPts val="1200"/>
              </a:spcAft>
            </a:pPr>
            <a:r>
              <a:rPr lang="hu-HU" dirty="0" smtClean="0"/>
              <a:t>53 telephelyen lévő (részben </a:t>
            </a:r>
            <a:r>
              <a:rPr lang="hu-HU" dirty="0"/>
              <a:t>eltérő képességű) monitoring </a:t>
            </a:r>
            <a:r>
              <a:rPr lang="hu-HU" dirty="0" smtClean="0"/>
              <a:t>állomások </a:t>
            </a:r>
            <a:r>
              <a:rPr lang="hu-HU" dirty="0"/>
              <a:t>alkotta </a:t>
            </a:r>
            <a:r>
              <a:rPr lang="hu-HU" dirty="0" smtClean="0"/>
              <a:t>mérőrendszer, </a:t>
            </a:r>
            <a:endParaRPr lang="en-US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/>
              <a:t>Erőforrások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29038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helye 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" b="3226"/>
          <a:stretch>
            <a:fillRect/>
          </a:stretch>
        </p:blipFill>
        <p:spPr>
          <a:xfrm>
            <a:off x="317616" y="1268760"/>
            <a:ext cx="8229226" cy="4766672"/>
          </a:xfrm>
        </p:spPr>
      </p:pic>
      <p:sp>
        <p:nvSpPr>
          <p:cNvPr id="2" name="Text Placeholder 1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 smtClean="0"/>
              <a:t>Monitoring állomások</a:t>
            </a:r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052" y="4581128"/>
            <a:ext cx="2185491" cy="17144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589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1560" y="1556792"/>
            <a:ext cx="8229600" cy="367240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hu-HU" dirty="0"/>
              <a:t>47 fő köztisztviselő, valamint mérési feladatnak megfelelő mennyiségű </a:t>
            </a:r>
            <a:r>
              <a:rPr lang="hu-HU" dirty="0" smtClean="0"/>
              <a:t>külső, </a:t>
            </a:r>
            <a:r>
              <a:rPr lang="hu-HU" dirty="0"/>
              <a:t>működés-támogató </a:t>
            </a:r>
            <a:r>
              <a:rPr lang="hu-HU" dirty="0" smtClean="0"/>
              <a:t>munkatárs;</a:t>
            </a:r>
            <a:endParaRPr lang="en-US" dirty="0" smtClean="0"/>
          </a:p>
          <a:p>
            <a:pPr>
              <a:spcAft>
                <a:spcPts val="1200"/>
              </a:spcAft>
            </a:pPr>
            <a:r>
              <a:rPr lang="hu-HU" dirty="0"/>
              <a:t>53 telephelyen lévő (részben eltérő képességű) monitoring állomások alkotta </a:t>
            </a:r>
            <a:r>
              <a:rPr lang="hu-HU" dirty="0" smtClean="0"/>
              <a:t>mérőrendszer; </a:t>
            </a:r>
          </a:p>
          <a:p>
            <a:pPr>
              <a:spcAft>
                <a:spcPts val="1200"/>
              </a:spcAft>
            </a:pPr>
            <a:r>
              <a:rPr lang="hu-HU" dirty="0" smtClean="0"/>
              <a:t>18 db </a:t>
            </a:r>
            <a:r>
              <a:rPr lang="hu-HU" dirty="0"/>
              <a:t>mérőgépkocsi különböző mérési feladatok </a:t>
            </a:r>
            <a:r>
              <a:rPr lang="hu-HU" dirty="0" smtClean="0"/>
              <a:t>ellátására. </a:t>
            </a:r>
          </a:p>
          <a:p>
            <a:pPr lvl="1"/>
            <a:endParaRPr lang="en-US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/>
              <a:t>Erőforrások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hu-HU" b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65" y="3717032"/>
            <a:ext cx="4059943" cy="228371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40" y="3717032"/>
            <a:ext cx="4079852" cy="229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0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_10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_10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2268</TotalTime>
  <Words>752</Words>
  <Application>Microsoft Office PowerPoint</Application>
  <PresentationFormat>Diavetítés a képernyőre (4:3 oldalarány)</PresentationFormat>
  <Paragraphs>116</Paragraphs>
  <Slides>33</Slides>
  <Notes>6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2</vt:i4>
      </vt:variant>
      <vt:variant>
        <vt:lpstr>Diacímek</vt:lpstr>
      </vt:variant>
      <vt:variant>
        <vt:i4>33</vt:i4>
      </vt:variant>
    </vt:vector>
  </HeadingPairs>
  <TitlesOfParts>
    <vt:vector size="38" baseType="lpstr">
      <vt:lpstr>Arial</vt:lpstr>
      <vt:lpstr>Calibri</vt:lpstr>
      <vt:lpstr>Wingdings</vt:lpstr>
      <vt:lpstr>Office Theme</vt:lpstr>
      <vt:lpstr>Custom Design</vt:lpstr>
      <vt:lpstr>Zavarelhárítás a meteorológiai radar sáv tisztítása tükrében</vt:lpstr>
      <vt:lpstr>Zavarvizsgálat alapjai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OMSZ radar zavartatás </vt:lpstr>
      <vt:lpstr>PowerPoint bemutató</vt:lpstr>
      <vt:lpstr>PowerPoint bemutató</vt:lpstr>
      <vt:lpstr>Zavartatás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Felderítés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</dc:creator>
  <cp:lastModifiedBy>Vámos Péter</cp:lastModifiedBy>
  <cp:revision>107</cp:revision>
  <cp:lastPrinted>2018-10-25T06:57:16Z</cp:lastPrinted>
  <dcterms:created xsi:type="dcterms:W3CDTF">2015-12-29T10:49:25Z</dcterms:created>
  <dcterms:modified xsi:type="dcterms:W3CDTF">2018-11-13T10:59:36Z</dcterms:modified>
</cp:coreProperties>
</file>